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8288000" cy="10287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33FF"/>
    <a:srgbClr val="279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2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435690"/>
            <a:ext cx="2898856" cy="5340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26995" y="2381110"/>
            <a:ext cx="32385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618098" y="2523794"/>
            <a:ext cx="2914649" cy="5162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50509" y="0"/>
            <a:ext cx="6791325" cy="10287000"/>
          </a:xfrm>
          <a:custGeom>
            <a:avLst/>
            <a:gdLst/>
            <a:ahLst/>
            <a:cxnLst/>
            <a:rect l="l" t="t" r="r" b="b"/>
            <a:pathLst>
              <a:path w="6791325" h="10287000">
                <a:moveTo>
                  <a:pt x="0" y="0"/>
                </a:moveTo>
                <a:lnTo>
                  <a:pt x="6791324" y="0"/>
                </a:lnTo>
                <a:lnTo>
                  <a:pt x="67913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37161" y="0"/>
            <a:ext cx="4067175" cy="828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70510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07130" y="0"/>
            <a:ext cx="8580869" cy="1028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11158" y="0"/>
            <a:ext cx="9372600" cy="1028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227553" cy="1028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87087" y="0"/>
            <a:ext cx="6901180" cy="10287000"/>
          </a:xfrm>
          <a:custGeom>
            <a:avLst/>
            <a:gdLst/>
            <a:ahLst/>
            <a:cxnLst/>
            <a:rect l="l" t="t" r="r" b="b"/>
            <a:pathLst>
              <a:path w="6901180" h="10287000">
                <a:moveTo>
                  <a:pt x="0" y="10287000"/>
                </a:moveTo>
                <a:lnTo>
                  <a:pt x="6900914" y="10287000"/>
                </a:lnTo>
                <a:lnTo>
                  <a:pt x="6900914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2834005" cy="10287000"/>
          </a:xfrm>
          <a:custGeom>
            <a:avLst/>
            <a:gdLst/>
            <a:ahLst/>
            <a:cxnLst/>
            <a:rect l="l" t="t" r="r" b="b"/>
            <a:pathLst>
              <a:path w="2834005" h="10287000">
                <a:moveTo>
                  <a:pt x="0" y="10287000"/>
                </a:moveTo>
                <a:lnTo>
                  <a:pt x="2833636" y="10287000"/>
                </a:lnTo>
                <a:lnTo>
                  <a:pt x="283363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33636" y="0"/>
            <a:ext cx="8553450" cy="10287000"/>
          </a:xfrm>
          <a:custGeom>
            <a:avLst/>
            <a:gdLst/>
            <a:ahLst/>
            <a:cxnLst/>
            <a:rect l="l" t="t" r="r" b="b"/>
            <a:pathLst>
              <a:path w="8553450" h="10287000">
                <a:moveTo>
                  <a:pt x="0" y="0"/>
                </a:moveTo>
                <a:lnTo>
                  <a:pt x="8553450" y="0"/>
                </a:lnTo>
                <a:lnTo>
                  <a:pt x="8553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81857" y="582670"/>
            <a:ext cx="5518150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318" y="2706247"/>
            <a:ext cx="8008481" cy="5616922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marR="5080">
              <a:lnSpc>
                <a:spcPts val="10370"/>
              </a:lnSpc>
              <a:spcBef>
                <a:spcPts val="2200"/>
              </a:spcBef>
            </a:pPr>
            <a:r>
              <a:rPr sz="10400" b="1" spc="-615" dirty="0">
                <a:solidFill>
                  <a:srgbClr val="FFFFFF"/>
                </a:solidFill>
                <a:latin typeface="Trebuchet MS"/>
                <a:cs typeface="Trebuchet MS"/>
              </a:rPr>
              <a:t>ПОРТАЛ  </a:t>
            </a:r>
            <a:r>
              <a:rPr sz="10400" b="1" spc="-459" dirty="0">
                <a:solidFill>
                  <a:srgbClr val="FFFFFF"/>
                </a:solidFill>
                <a:latin typeface="Trebuchet MS"/>
                <a:cs typeface="Trebuchet MS"/>
              </a:rPr>
              <a:t>БИЗНЕС-  </a:t>
            </a:r>
            <a:r>
              <a:rPr sz="10400" b="1" spc="-63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400" b="1" spc="-28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0400" b="1" spc="-90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0400" b="1" spc="-5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400" b="1" spc="-10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0400" b="1" spc="-9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0400" b="1" spc="-1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0400" b="1" spc="-275" dirty="0">
                <a:solidFill>
                  <a:srgbClr val="FFFFFF"/>
                </a:solidFill>
                <a:latin typeface="Trebuchet MS"/>
                <a:cs typeface="Trebuchet MS"/>
              </a:rPr>
              <a:t>А  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МСП</a:t>
            </a:r>
            <a:endParaRPr sz="10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07130" y="509219"/>
            <a:ext cx="1285875" cy="12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5" y="1518603"/>
            <a:ext cx="5103237" cy="65217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43900" y="1943100"/>
            <a:ext cx="4467225" cy="7324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3452" y="588341"/>
            <a:ext cx="7030720" cy="158432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sz="5600" spc="-360" dirty="0"/>
              <a:t>ПОДДЕРЖКА  </a:t>
            </a:r>
            <a:r>
              <a:rPr sz="5600" spc="-375" dirty="0"/>
              <a:t>СЕЛЬХОЗКООПЕРАЦИИ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860" y="2431792"/>
            <a:ext cx="6746875" cy="3761104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КОМПЛЕКСНАЯ </a:t>
            </a:r>
            <a:r>
              <a:rPr sz="2500" spc="15" dirty="0">
                <a:solidFill>
                  <a:srgbClr val="FFFFFF"/>
                </a:solidFill>
                <a:latin typeface="Arial"/>
                <a:cs typeface="Arial"/>
              </a:rPr>
              <a:t>ПОДДЕРЖКА</a:t>
            </a:r>
            <a:endParaRPr sz="2500">
              <a:latin typeface="Arial"/>
              <a:cs typeface="Arial"/>
            </a:endParaRPr>
          </a:p>
          <a:p>
            <a:pPr marL="46355" marR="5080">
              <a:lnSpc>
                <a:spcPct val="123600"/>
              </a:lnSpc>
              <a:spcBef>
                <a:spcPts val="260"/>
              </a:spcBef>
            </a:pP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Единый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каталог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мер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поддержки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сельхозкооперативов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Финансовая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поддержка: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гранты,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субсидии,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льготные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кредиты,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гарантии.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Информация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лизинговых</a:t>
            </a:r>
            <a:r>
              <a:rPr sz="1850" spc="-3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программах 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Адреса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региональных центров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компетенций.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Шаблоны 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полезные</a:t>
            </a:r>
            <a:r>
              <a:rPr sz="1850" spc="-2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материалы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ПРОДАЖА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ПРОДУКТОВ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ОНЛАЙН</a:t>
            </a:r>
            <a:endParaRPr sz="2500">
              <a:latin typeface="Arial"/>
              <a:cs typeface="Arial"/>
            </a:endParaRPr>
          </a:p>
          <a:p>
            <a:pPr marL="46355" marR="78105">
              <a:lnSpc>
                <a:spcPct val="123600"/>
              </a:lnSpc>
              <a:spcBef>
                <a:spcPts val="560"/>
              </a:spcBef>
            </a:pP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Онлайн-каталог,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где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сельхозпроизводители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могут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представить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свою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продукцию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напрямую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найти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клиентов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99673" y="9860896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9260" y="9829124"/>
            <a:ext cx="39510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10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627" b="1"/>
          <a:stretch/>
        </p:blipFill>
        <p:spPr>
          <a:xfrm>
            <a:off x="8221213" y="1737566"/>
            <a:ext cx="8966992" cy="6502650"/>
          </a:xfrm>
          <a:prstGeom prst="rect">
            <a:avLst/>
          </a:prstGeom>
        </p:spPr>
      </p:pic>
      <p:sp>
        <p:nvSpPr>
          <p:cNvPr id="17" name="object 7"/>
          <p:cNvSpPr/>
          <p:nvPr/>
        </p:nvSpPr>
        <p:spPr>
          <a:xfrm>
            <a:off x="7462861" y="1436912"/>
            <a:ext cx="9781785" cy="6941888"/>
          </a:xfrm>
          <a:custGeom>
            <a:avLst/>
            <a:gdLst/>
            <a:ahLst/>
            <a:cxnLst/>
            <a:rect l="l" t="t" r="r" b="b"/>
            <a:pathLst>
              <a:path w="8572500" h="8248650">
                <a:moveTo>
                  <a:pt x="0" y="0"/>
                </a:moveTo>
                <a:lnTo>
                  <a:pt x="8572500" y="0"/>
                </a:lnTo>
                <a:lnTo>
                  <a:pt x="8572500" y="8248650"/>
                </a:lnTo>
                <a:lnTo>
                  <a:pt x="0" y="82486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84879" y="9873959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19259" y="9829124"/>
            <a:ext cx="4039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11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5850" y="582670"/>
            <a:ext cx="8447749" cy="9733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pc="-240" dirty="0" smtClean="0"/>
              <a:t>ОНЛАЙН-УСЛУГИ  </a:t>
            </a:r>
            <a:endParaRPr spc="-605" dirty="0"/>
          </a:p>
        </p:txBody>
      </p:sp>
      <p:sp>
        <p:nvSpPr>
          <p:cNvPr id="5" name="object 5"/>
          <p:cNvSpPr txBox="1"/>
          <p:nvPr/>
        </p:nvSpPr>
        <p:spPr>
          <a:xfrm>
            <a:off x="1305852" y="1372851"/>
            <a:ext cx="7682294" cy="9733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6250" b="1" spc="-480" dirty="0" smtClean="0">
                <a:solidFill>
                  <a:srgbClr val="2F2F2F"/>
                </a:solidFill>
                <a:latin typeface="Trebuchet MS"/>
                <a:cs typeface="Trebuchet MS"/>
              </a:rPr>
              <a:t>И ОБРАТНАЯ СВЯЗЬ</a:t>
            </a:r>
            <a:endParaRPr sz="6250" dirty="0">
              <a:latin typeface="Trebuchet MS"/>
              <a:cs typeface="Trebuchet MS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276985" y="2803492"/>
            <a:ext cx="6460490" cy="5913157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ru-RU" sz="2500" spc="-45" dirty="0" smtClean="0">
                <a:solidFill>
                  <a:srgbClr val="FFFFFF"/>
                </a:solidFill>
                <a:latin typeface="Arial"/>
                <a:cs typeface="Arial"/>
              </a:rPr>
              <a:t>ОТЗЫВЫ О ПРОВЕРКАХ БИЗНЕСА</a:t>
            </a:r>
            <a:endParaRPr sz="2500" dirty="0">
              <a:latin typeface="Arial"/>
              <a:cs typeface="Arial"/>
            </a:endParaRPr>
          </a:p>
          <a:p>
            <a:pPr marL="12700" marR="419734">
              <a:lnSpc>
                <a:spcPct val="125000"/>
              </a:lnSpc>
              <a:spcBef>
                <a:spcPts val="365"/>
              </a:spcBef>
            </a:pPr>
            <a:r>
              <a:rPr lang="ru-RU" sz="1850" spc="30" dirty="0" smtClean="0">
                <a:solidFill>
                  <a:srgbClr val="2F2F2F"/>
                </a:solidFill>
                <a:latin typeface="Arial"/>
                <a:cs typeface="Arial"/>
              </a:rPr>
              <a:t>Оставьте отзыв </a:t>
            </a:r>
            <a:r>
              <a:rPr lang="ru-RU" sz="1850" spc="30" dirty="0">
                <a:solidFill>
                  <a:srgbClr val="2F2F2F"/>
                </a:solidFill>
                <a:latin typeface="Arial"/>
                <a:cs typeface="Arial"/>
              </a:rPr>
              <a:t>о любой проверке, которую в вашей компании проводили контрольно-надзорные органы. </a:t>
            </a:r>
            <a:r>
              <a:rPr lang="ru-RU" sz="1850" spc="30" dirty="0" smtClean="0">
                <a:solidFill>
                  <a:srgbClr val="2F2F2F"/>
                </a:solidFill>
                <a:latin typeface="Arial"/>
                <a:cs typeface="Arial"/>
              </a:rPr>
              <a:t>Расскажите о нарушениях, если они были, чтобы повысить качество проверок малого бизнеса. Все отзывы конфиденциальны.</a:t>
            </a:r>
          </a:p>
          <a:p>
            <a:pPr marL="12700" marR="419734">
              <a:lnSpc>
                <a:spcPct val="125000"/>
              </a:lnSpc>
              <a:spcBef>
                <a:spcPts val="365"/>
              </a:spcBef>
            </a:pPr>
            <a:endParaRPr sz="3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500" spc="-5" dirty="0" smtClean="0">
                <a:solidFill>
                  <a:srgbClr val="FFFFFF"/>
                </a:solidFill>
                <a:latin typeface="Arial"/>
                <a:cs typeface="Arial"/>
              </a:rPr>
              <a:t>ЭЛЕКТРОННЫЕ УСЛУГИ</a:t>
            </a:r>
            <a:endParaRPr sz="2500" dirty="0">
              <a:latin typeface="Arial"/>
              <a:cs typeface="Arial"/>
            </a:endParaRPr>
          </a:p>
          <a:p>
            <a:pPr marL="12700" marR="60325">
              <a:lnSpc>
                <a:spcPct val="125000"/>
              </a:lnSpc>
              <a:spcBef>
                <a:spcPts val="240"/>
              </a:spcBef>
            </a:pP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Имущество для малого бизнеса, закупки, обучение, финансовая поддержка – чтобы не тратить время на изучение разных программ, можно использовать онлайн-услуги</a:t>
            </a:r>
            <a:r>
              <a:rPr lang="ru-RU" sz="1850" spc="40" dirty="0">
                <a:solidFill>
                  <a:srgbClr val="2F2F2F"/>
                </a:solidFill>
                <a:latin typeface="Arial"/>
                <a:cs typeface="Arial"/>
              </a:rPr>
              <a:t>. </a:t>
            </a: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Заполните простую форму </a:t>
            </a:r>
            <a:r>
              <a:rPr lang="ru-RU" sz="1850" spc="40" dirty="0">
                <a:solidFill>
                  <a:srgbClr val="2F2F2F"/>
                </a:solidFill>
                <a:latin typeface="Arial"/>
                <a:cs typeface="Arial"/>
              </a:rPr>
              <a:t>— и мы сами подберём и пришлём вам по электронной почте нужную информацию.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025" name="Picture 1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 flipV="1">
            <a:off x="14807952" y="8510055"/>
            <a:ext cx="3028560" cy="1051012"/>
          </a:xfrm>
          <a:prstGeom prst="wedgeRectCallout">
            <a:avLst>
              <a:gd name="adj1" fmla="val -80224"/>
              <a:gd name="adj2" fmla="val 57849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18" name="object 4"/>
          <p:cNvSpPr txBox="1"/>
          <p:nvPr/>
        </p:nvSpPr>
        <p:spPr>
          <a:xfrm>
            <a:off x="15019665" y="8419949"/>
            <a:ext cx="2534429" cy="1071447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en-US" sz="1600" spc="-45" dirty="0" smtClean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ru-RU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Новый сервис </a:t>
            </a:r>
            <a:r>
              <a:rPr lang="en-US" sz="1600" spc="-4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lang="ru-RU" sz="1600" spc="-4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ru-RU" sz="1600" spc="-45" dirty="0" smtClean="0">
                <a:solidFill>
                  <a:srgbClr val="FFFFFF"/>
                </a:solidFill>
                <a:latin typeface="Arial"/>
                <a:cs typeface="Arial"/>
              </a:rPr>
              <a:t>доступен на портале           с 15 октября 2019 года 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27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3933" y="4057713"/>
            <a:ext cx="5200650" cy="1827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36525">
              <a:lnSpc>
                <a:spcPts val="6750"/>
              </a:lnSpc>
              <a:spcBef>
                <a:spcPts val="900"/>
              </a:spcBef>
            </a:pPr>
            <a:r>
              <a:rPr sz="6200" spc="-175" dirty="0"/>
              <a:t>МОБИЛЬНЫЕ  </a:t>
            </a:r>
            <a:r>
              <a:rPr sz="6200" spc="-10" dirty="0"/>
              <a:t>П</a:t>
            </a:r>
            <a:r>
              <a:rPr sz="6200" spc="180" dirty="0"/>
              <a:t>Р</a:t>
            </a:r>
            <a:r>
              <a:rPr sz="6200" spc="-295" dirty="0"/>
              <a:t>И</a:t>
            </a:r>
            <a:r>
              <a:rPr sz="6200" spc="-220" dirty="0"/>
              <a:t>Л</a:t>
            </a:r>
            <a:r>
              <a:rPr sz="6200" spc="-315" dirty="0"/>
              <a:t>О</a:t>
            </a:r>
            <a:r>
              <a:rPr sz="6200" spc="-5" dirty="0"/>
              <a:t>Ж</a:t>
            </a:r>
            <a:r>
              <a:rPr sz="6200" spc="-225" dirty="0"/>
              <a:t>Е</a:t>
            </a:r>
            <a:r>
              <a:rPr sz="6200" spc="-135" dirty="0"/>
              <a:t>Н</a:t>
            </a:r>
            <a:r>
              <a:rPr sz="6200" spc="-295" dirty="0"/>
              <a:t>И</a:t>
            </a:r>
            <a:r>
              <a:rPr sz="6200" spc="-740" dirty="0"/>
              <a:t>Я</a:t>
            </a:r>
            <a:endParaRPr sz="6200" dirty="0"/>
          </a:p>
        </p:txBody>
      </p:sp>
      <p:sp>
        <p:nvSpPr>
          <p:cNvPr id="3" name="object 3"/>
          <p:cNvSpPr/>
          <p:nvPr/>
        </p:nvSpPr>
        <p:spPr>
          <a:xfrm>
            <a:off x="12853354" y="8391531"/>
            <a:ext cx="4816195" cy="1012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418" y="8447202"/>
            <a:ext cx="4232026" cy="1056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9677" y="2471521"/>
            <a:ext cx="2838310" cy="526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1100" y="0"/>
            <a:ext cx="1866900" cy="10287000"/>
          </a:xfrm>
          <a:custGeom>
            <a:avLst/>
            <a:gdLst/>
            <a:ahLst/>
            <a:cxnLst/>
            <a:rect l="l" t="t" r="r" b="b"/>
            <a:pathLst>
              <a:path w="1866900" h="10287000">
                <a:moveTo>
                  <a:pt x="0" y="10287000"/>
                </a:moveTo>
                <a:lnTo>
                  <a:pt x="1866900" y="10287000"/>
                </a:lnTo>
                <a:lnTo>
                  <a:pt x="18669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91750" cy="10287000"/>
          </a:xfrm>
          <a:custGeom>
            <a:avLst/>
            <a:gdLst/>
            <a:ahLst/>
            <a:cxnLst/>
            <a:rect l="l" t="t" r="r" b="b"/>
            <a:pathLst>
              <a:path w="10191750" h="10287000">
                <a:moveTo>
                  <a:pt x="0" y="10287000"/>
                </a:moveTo>
                <a:lnTo>
                  <a:pt x="10191750" y="10287000"/>
                </a:lnTo>
                <a:lnTo>
                  <a:pt x="1019175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756598"/>
            <a:ext cx="6653530" cy="29368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595"/>
              </a:spcBef>
            </a:pPr>
            <a:r>
              <a:rPr sz="3800" spc="-114" dirty="0">
                <a:solidFill>
                  <a:srgbClr val="FFFFFF"/>
                </a:solidFill>
              </a:rPr>
              <a:t>ОФИЦИАЛЬНЫЙ </a:t>
            </a:r>
            <a:r>
              <a:rPr sz="3800" spc="-25" dirty="0">
                <a:solidFill>
                  <a:srgbClr val="FFFFFF"/>
                </a:solidFill>
              </a:rPr>
              <a:t>РЕСУРС </a:t>
            </a:r>
            <a:r>
              <a:rPr sz="3800" spc="-229" dirty="0">
                <a:solidFill>
                  <a:srgbClr val="FFFFFF"/>
                </a:solidFill>
              </a:rPr>
              <a:t>ДЛЯ  </a:t>
            </a:r>
            <a:r>
              <a:rPr sz="3800" spc="-90" dirty="0">
                <a:solidFill>
                  <a:srgbClr val="FFFFFF"/>
                </a:solidFill>
              </a:rPr>
              <a:t>РАЗВИТИЯ </a:t>
            </a:r>
            <a:r>
              <a:rPr sz="3800" spc="-105" dirty="0">
                <a:solidFill>
                  <a:srgbClr val="FFFFFF"/>
                </a:solidFill>
              </a:rPr>
              <a:t>МАЛОГО</a:t>
            </a:r>
            <a:r>
              <a:rPr sz="3800" spc="235" dirty="0">
                <a:solidFill>
                  <a:srgbClr val="FFFFFF"/>
                </a:solidFill>
              </a:rPr>
              <a:t> </a:t>
            </a:r>
            <a:r>
              <a:rPr sz="3800" spc="-60" dirty="0">
                <a:solidFill>
                  <a:srgbClr val="FFFFFF"/>
                </a:solidFill>
              </a:rPr>
              <a:t>БИЗНЕСА</a:t>
            </a:r>
            <a:endParaRPr sz="3800"/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0500" spc="-345" dirty="0"/>
              <a:t>SMBN.RU</a:t>
            </a:r>
            <a:endParaRPr sz="10500"/>
          </a:p>
        </p:txBody>
      </p:sp>
      <p:sp>
        <p:nvSpPr>
          <p:cNvPr id="5" name="object 5"/>
          <p:cNvSpPr txBox="1"/>
          <p:nvPr/>
        </p:nvSpPr>
        <p:spPr>
          <a:xfrm>
            <a:off x="1016000" y="5919590"/>
            <a:ext cx="6485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1540" algn="l"/>
                <a:tab pos="2556510" algn="l"/>
                <a:tab pos="4302760" algn="l"/>
                <a:tab pos="5402580" algn="l"/>
              </a:tabLst>
            </a:pP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Н	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В	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Е	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6771633"/>
            <a:ext cx="6424295" cy="2482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5"/>
              </a:spcBef>
            </a:pPr>
            <a:r>
              <a:rPr sz="2200" dirty="0">
                <a:solidFill>
                  <a:srgbClr val="2F2F2F"/>
                </a:solidFill>
                <a:latin typeface="Arial"/>
                <a:cs typeface="Arial"/>
              </a:rPr>
              <a:t>Портал </a:t>
            </a:r>
            <a:r>
              <a:rPr sz="2200" spc="10" dirty="0">
                <a:solidFill>
                  <a:srgbClr val="2F2F2F"/>
                </a:solidFill>
                <a:latin typeface="Arial"/>
                <a:cs typeface="Arial"/>
              </a:rPr>
              <a:t>Бизнес-навигатора </a:t>
            </a:r>
            <a:r>
              <a:rPr sz="2200" spc="-35" dirty="0">
                <a:solidFill>
                  <a:srgbClr val="2F2F2F"/>
                </a:solidFill>
                <a:latin typeface="Arial"/>
                <a:cs typeface="Arial"/>
              </a:rPr>
              <a:t>МСП </a:t>
            </a:r>
            <a:r>
              <a:rPr sz="2200" spc="-13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бесплатный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ресурс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предпринимателей</a:t>
            </a:r>
            <a:r>
              <a:rPr sz="2200" spc="5" dirty="0">
                <a:solidFill>
                  <a:srgbClr val="2F2F2F"/>
                </a:solidFill>
                <a:latin typeface="Arial"/>
                <a:cs typeface="Arial"/>
              </a:rPr>
              <a:t>, </a:t>
            </a:r>
            <a:r>
              <a:rPr sz="2200" spc="55" dirty="0">
                <a:solidFill>
                  <a:srgbClr val="2F2F2F"/>
                </a:solidFill>
                <a:latin typeface="Arial"/>
                <a:cs typeface="Arial"/>
              </a:rPr>
              <a:t>которые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хотят  </a:t>
            </a:r>
            <a:r>
              <a:rPr sz="2200" spc="70" dirty="0">
                <a:solidFill>
                  <a:srgbClr val="2F2F2F"/>
                </a:solidFill>
                <a:latin typeface="Arial"/>
                <a:cs typeface="Arial"/>
              </a:rPr>
              <a:t>открыть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расширить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2F2F2F"/>
                </a:solidFill>
                <a:latin typeface="Arial"/>
                <a:cs typeface="Arial"/>
              </a:rPr>
              <a:t>свой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Arial"/>
                <a:cs typeface="Arial"/>
              </a:rPr>
              <a:t>бизнес,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Arial"/>
                <a:cs typeface="Arial"/>
              </a:rPr>
              <a:t>работать  </a:t>
            </a:r>
            <a:r>
              <a:rPr sz="2200" spc="-5" dirty="0">
                <a:solidFill>
                  <a:srgbClr val="2F2F2F"/>
                </a:solidFill>
                <a:latin typeface="Arial"/>
                <a:cs typeface="Arial"/>
              </a:rPr>
              <a:t>честно, </a:t>
            </a:r>
            <a:r>
              <a:rPr sz="2200" spc="-10" dirty="0">
                <a:solidFill>
                  <a:srgbClr val="2F2F2F"/>
                </a:solidFill>
                <a:latin typeface="Arial"/>
                <a:cs typeface="Arial"/>
              </a:rPr>
              <a:t>легально, </a:t>
            </a:r>
            <a:r>
              <a:rPr sz="2200" spc="25" dirty="0">
                <a:solidFill>
                  <a:srgbClr val="2F2F2F"/>
                </a:solidFill>
                <a:latin typeface="Arial"/>
                <a:cs typeface="Arial"/>
              </a:rPr>
              <a:t>платить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все </a:t>
            </a:r>
            <a:r>
              <a:rPr sz="2200" spc="30" dirty="0">
                <a:solidFill>
                  <a:srgbClr val="2F2F2F"/>
                </a:solidFill>
                <a:latin typeface="Arial"/>
                <a:cs typeface="Arial"/>
              </a:rPr>
              <a:t>налоги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2200" dirty="0">
                <a:solidFill>
                  <a:srgbClr val="2F2F2F"/>
                </a:solidFill>
                <a:latin typeface="Arial"/>
                <a:cs typeface="Arial"/>
              </a:rPr>
              <a:t>отчисления, </a:t>
            </a:r>
            <a:r>
              <a:rPr sz="2200" spc="15" dirty="0">
                <a:solidFill>
                  <a:srgbClr val="2F2F2F"/>
                </a:solidFill>
                <a:latin typeface="Arial"/>
                <a:cs typeface="Arial"/>
              </a:rPr>
              <a:t>зарабатывая </a:t>
            </a:r>
            <a:r>
              <a:rPr sz="2200" spc="10" dirty="0">
                <a:solidFill>
                  <a:srgbClr val="2F2F2F"/>
                </a:solidFill>
                <a:latin typeface="Arial"/>
                <a:cs typeface="Arial"/>
              </a:rPr>
              <a:t>на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свое </a:t>
            </a:r>
            <a:r>
              <a:rPr sz="2200" spc="-40" dirty="0">
                <a:solidFill>
                  <a:srgbClr val="2F2F2F"/>
                </a:solidFill>
                <a:latin typeface="Arial"/>
                <a:cs typeface="Arial"/>
              </a:rPr>
              <a:t>будущее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2200" spc="-40" dirty="0">
                <a:solidFill>
                  <a:srgbClr val="2F2F2F"/>
                </a:solidFill>
                <a:latin typeface="Arial"/>
                <a:cs typeface="Arial"/>
              </a:rPr>
              <a:t>будущее </a:t>
            </a:r>
            <a:r>
              <a:rPr sz="2200" spc="35" dirty="0">
                <a:solidFill>
                  <a:srgbClr val="2F2F2F"/>
                </a:solidFill>
                <a:latin typeface="Arial"/>
                <a:cs typeface="Arial"/>
              </a:rPr>
              <a:t>своих</a:t>
            </a:r>
            <a:r>
              <a:rPr sz="2200" spc="-10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Arial"/>
                <a:cs typeface="Arial"/>
              </a:rPr>
              <a:t>детей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94988" y="0"/>
            <a:ext cx="6229350" cy="616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4988" y="4767160"/>
            <a:ext cx="6229350" cy="551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51908" y="209250"/>
            <a:ext cx="523875" cy="52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1750" y="0"/>
            <a:ext cx="6229350" cy="10287000"/>
          </a:xfrm>
          <a:custGeom>
            <a:avLst/>
            <a:gdLst/>
            <a:ahLst/>
            <a:cxnLst/>
            <a:rect l="l" t="t" r="r" b="b"/>
            <a:pathLst>
              <a:path w="6229350" h="10287000">
                <a:moveTo>
                  <a:pt x="0" y="0"/>
                </a:moveTo>
                <a:lnTo>
                  <a:pt x="6229349" y="0"/>
                </a:lnTo>
                <a:lnTo>
                  <a:pt x="62293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887" y="1582280"/>
            <a:ext cx="9001125" cy="712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9650" y="1571665"/>
            <a:ext cx="8987155" cy="7134225"/>
          </a:xfrm>
          <a:custGeom>
            <a:avLst/>
            <a:gdLst/>
            <a:ahLst/>
            <a:cxnLst/>
            <a:rect l="l" t="t" r="r" b="b"/>
            <a:pathLst>
              <a:path w="8987155" h="7134225">
                <a:moveTo>
                  <a:pt x="0" y="7134225"/>
                </a:moveTo>
                <a:lnTo>
                  <a:pt x="8986734" y="7134225"/>
                </a:lnTo>
                <a:lnTo>
                  <a:pt x="8986734" y="0"/>
                </a:lnTo>
                <a:lnTo>
                  <a:pt x="0" y="0"/>
                </a:lnTo>
                <a:lnTo>
                  <a:pt x="0" y="7134225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125" y="0"/>
            <a:ext cx="7600950" cy="10287000"/>
          </a:xfrm>
          <a:custGeom>
            <a:avLst/>
            <a:gdLst/>
            <a:ahLst/>
            <a:cxnLst/>
            <a:rect l="l" t="t" r="r" b="b"/>
            <a:pathLst>
              <a:path w="7600950" h="10287000">
                <a:moveTo>
                  <a:pt x="0" y="0"/>
                </a:moveTo>
                <a:lnTo>
                  <a:pt x="7600950" y="0"/>
                </a:lnTo>
                <a:lnTo>
                  <a:pt x="76009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6176" y="962913"/>
            <a:ext cx="6927850" cy="18402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1420"/>
              </a:spcBef>
            </a:pPr>
            <a:r>
              <a:rPr sz="6500" spc="-440" dirty="0"/>
              <a:t>ПЕРСОНАЛЬНЫЙ  </a:t>
            </a:r>
            <a:r>
              <a:rPr sz="6500" spc="-430" dirty="0"/>
              <a:t>ПОДБОР</a:t>
            </a:r>
            <a:r>
              <a:rPr sz="6500" spc="-530" dirty="0"/>
              <a:t> </a:t>
            </a:r>
            <a:r>
              <a:rPr sz="6500" spc="-375" dirty="0"/>
              <a:t>СЕРВИСОВ</a:t>
            </a:r>
            <a:endParaRPr sz="6500"/>
          </a:p>
        </p:txBody>
      </p:sp>
      <p:sp>
        <p:nvSpPr>
          <p:cNvPr id="6" name="object 6"/>
          <p:cNvSpPr txBox="1"/>
          <p:nvPr/>
        </p:nvSpPr>
        <p:spPr>
          <a:xfrm>
            <a:off x="1467793" y="3390900"/>
            <a:ext cx="6444615" cy="50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УЧЕТОМ</a:t>
            </a:r>
            <a:r>
              <a:rPr sz="26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ОПЫТА</a:t>
            </a:r>
            <a:endParaRPr sz="2600" dirty="0">
              <a:latin typeface="Arial"/>
              <a:cs typeface="Arial"/>
            </a:endParaRPr>
          </a:p>
          <a:p>
            <a:pPr marL="12700" marR="735330">
              <a:spcBef>
                <a:spcPts val="1050"/>
              </a:spcBef>
            </a:pPr>
            <a:r>
              <a:rPr sz="2050" spc="-5" dirty="0">
                <a:solidFill>
                  <a:srgbClr val="2F2F2F"/>
                </a:solidFill>
                <a:latin typeface="Arial"/>
                <a:cs typeface="Arial"/>
              </a:rPr>
              <a:t>Система </a:t>
            </a:r>
            <a:r>
              <a:rPr sz="2050" dirty="0">
                <a:solidFill>
                  <a:srgbClr val="2F2F2F"/>
                </a:solidFill>
                <a:latin typeface="Arial"/>
                <a:cs typeface="Arial"/>
              </a:rPr>
              <a:t>предлагает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разные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наборы</a:t>
            </a:r>
            <a:r>
              <a:rPr sz="2050" spc="-30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сервисов 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начинающим и </a:t>
            </a:r>
            <a:r>
              <a:rPr sz="2050" spc="70" dirty="0">
                <a:solidFill>
                  <a:srgbClr val="2F2F2F"/>
                </a:solidFill>
                <a:latin typeface="Arial"/>
                <a:cs typeface="Arial"/>
              </a:rPr>
              <a:t>опытным</a:t>
            </a:r>
            <a:r>
              <a:rPr sz="2050" spc="-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предпринимателям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РЕАЛЬНЫХ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ЗАДАЧ</a:t>
            </a:r>
            <a:endParaRPr sz="2600" dirty="0">
              <a:latin typeface="Arial"/>
              <a:cs typeface="Arial"/>
            </a:endParaRPr>
          </a:p>
          <a:p>
            <a:pPr marL="12700" marR="383540">
              <a:spcBef>
                <a:spcPts val="1465"/>
              </a:spcBef>
            </a:pP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Четыре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блока сервисов </a:t>
            </a: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для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развития</a:t>
            </a:r>
            <a:r>
              <a:rPr sz="2050" spc="-39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бизнеса </a:t>
            </a:r>
            <a:r>
              <a:rPr sz="2050" spc="-12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050" spc="75" dirty="0">
                <a:solidFill>
                  <a:srgbClr val="2F2F2F"/>
                </a:solidFill>
                <a:latin typeface="Arial"/>
                <a:cs typeface="Arial"/>
              </a:rPr>
              <a:t>в  </a:t>
            </a:r>
            <a:r>
              <a:rPr sz="2050" spc="40" dirty="0">
                <a:solidFill>
                  <a:srgbClr val="2F2F2F"/>
                </a:solidFill>
                <a:latin typeface="Arial"/>
                <a:cs typeface="Arial"/>
              </a:rPr>
              <a:t>зависимости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от </a:t>
            </a:r>
            <a:r>
              <a:rPr sz="2050" spc="-5" dirty="0">
                <a:solidFill>
                  <a:srgbClr val="2F2F2F"/>
                </a:solidFill>
                <a:latin typeface="Arial"/>
                <a:cs typeface="Arial"/>
              </a:rPr>
              <a:t>цели</a:t>
            </a:r>
            <a:r>
              <a:rPr sz="20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предпринимателя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БОЛЬШЕ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2600" dirty="0">
              <a:latin typeface="Arial"/>
              <a:cs typeface="Arial"/>
            </a:endParaRPr>
          </a:p>
          <a:p>
            <a:pPr marL="12700" marR="5080">
              <a:spcBef>
                <a:spcPts val="1465"/>
              </a:spcBef>
            </a:pPr>
            <a:r>
              <a:rPr sz="2050" spc="45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2F2F2F"/>
                </a:solidFill>
                <a:latin typeface="Arial"/>
                <a:cs typeface="Arial"/>
              </a:rPr>
              <a:t>каждой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задачи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доступно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от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2F2F2F"/>
                </a:solidFill>
                <a:latin typeface="Arial"/>
                <a:cs typeface="Arial"/>
              </a:rPr>
              <a:t>трех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до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пятнадцати 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различных сервисов </a:t>
            </a:r>
            <a:r>
              <a:rPr sz="2050" spc="-12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чтобы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предприниматель </a:t>
            </a:r>
            <a:r>
              <a:rPr sz="2050" spc="75" dirty="0">
                <a:solidFill>
                  <a:srgbClr val="2F2F2F"/>
                </a:solidFill>
                <a:latin typeface="Arial"/>
                <a:cs typeface="Arial"/>
              </a:rPr>
              <a:t>мог 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выбрать </a:t>
            </a:r>
            <a:r>
              <a:rPr sz="2050" spc="10" dirty="0">
                <a:solidFill>
                  <a:srgbClr val="2F2F2F"/>
                </a:solidFill>
                <a:latin typeface="Arial"/>
                <a:cs typeface="Arial"/>
              </a:rPr>
              <a:t>подходящие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именно</a:t>
            </a:r>
            <a:r>
              <a:rPr sz="2050" spc="-2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2F2F2F"/>
                </a:solidFill>
                <a:latin typeface="Arial"/>
                <a:cs typeface="Arial"/>
              </a:rPr>
              <a:t>ему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00727" y="209252"/>
            <a:ext cx="581025" cy="5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31548" y="98672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09535" y="9867227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43" y="893788"/>
            <a:ext cx="11268075" cy="740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32" y="884263"/>
            <a:ext cx="9651072" cy="7410450"/>
          </a:xfrm>
          <a:custGeom>
            <a:avLst/>
            <a:gdLst/>
            <a:ahLst/>
            <a:cxnLst/>
            <a:rect l="l" t="t" r="r" b="b"/>
            <a:pathLst>
              <a:path w="9333865" h="7410450">
                <a:moveTo>
                  <a:pt x="0" y="7410450"/>
                </a:moveTo>
                <a:lnTo>
                  <a:pt x="9333392" y="7410450"/>
                </a:lnTo>
                <a:lnTo>
                  <a:pt x="9333392" y="0"/>
                </a:lnTo>
                <a:lnTo>
                  <a:pt x="0" y="0"/>
                </a:lnTo>
                <a:lnTo>
                  <a:pt x="0" y="741045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82836" y="0"/>
            <a:ext cx="7472414" cy="10287000"/>
          </a:xfrm>
          <a:custGeom>
            <a:avLst/>
            <a:gdLst/>
            <a:ahLst/>
            <a:cxnLst/>
            <a:rect l="l" t="t" r="r" b="b"/>
            <a:pathLst>
              <a:path w="7334250" h="10287000">
                <a:moveTo>
                  <a:pt x="0" y="0"/>
                </a:moveTo>
                <a:lnTo>
                  <a:pt x="7334250" y="0"/>
                </a:lnTo>
                <a:lnTo>
                  <a:pt x="7334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9104" y="555149"/>
            <a:ext cx="7206146" cy="16967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 marR="5080">
              <a:lnSpc>
                <a:spcPts val="5960"/>
              </a:lnSpc>
              <a:spcBef>
                <a:spcPts val="1330"/>
              </a:spcBef>
            </a:pPr>
            <a:r>
              <a:rPr sz="6000" spc="-375" dirty="0"/>
              <a:t>Г</a:t>
            </a:r>
            <a:r>
              <a:rPr sz="6000" spc="-520" dirty="0"/>
              <a:t>Е</a:t>
            </a:r>
            <a:r>
              <a:rPr sz="6000" spc="-605" dirty="0"/>
              <a:t>О</a:t>
            </a:r>
            <a:r>
              <a:rPr sz="6000" spc="-125" dirty="0"/>
              <a:t>М</a:t>
            </a:r>
            <a:r>
              <a:rPr sz="6000" spc="-250" dirty="0"/>
              <a:t>А</a:t>
            </a:r>
            <a:r>
              <a:rPr sz="6000" spc="-130" dirty="0"/>
              <a:t>Р</a:t>
            </a:r>
            <a:r>
              <a:rPr sz="6000" spc="-465" dirty="0"/>
              <a:t>К</a:t>
            </a:r>
            <a:r>
              <a:rPr sz="6000" spc="-520" dirty="0"/>
              <a:t>Е</a:t>
            </a:r>
            <a:r>
              <a:rPr sz="6000" spc="-650" dirty="0"/>
              <a:t>Т</a:t>
            </a:r>
            <a:r>
              <a:rPr sz="6000" spc="-585" dirty="0"/>
              <a:t>И</a:t>
            </a:r>
            <a:r>
              <a:rPr sz="6000" spc="-430" dirty="0"/>
              <a:t>Н</a:t>
            </a:r>
            <a:r>
              <a:rPr sz="6000" spc="-375" dirty="0"/>
              <a:t>Г</a:t>
            </a:r>
            <a:r>
              <a:rPr sz="6000" spc="-605" dirty="0"/>
              <a:t>О</a:t>
            </a:r>
            <a:r>
              <a:rPr sz="6000" spc="-225" dirty="0"/>
              <a:t>В</a:t>
            </a:r>
            <a:r>
              <a:rPr sz="6000" spc="-250" dirty="0"/>
              <a:t>А</a:t>
            </a:r>
            <a:r>
              <a:rPr sz="6000" spc="-465" dirty="0"/>
              <a:t>Я  </a:t>
            </a:r>
            <a:r>
              <a:rPr sz="6000" spc="-360" dirty="0"/>
              <a:t>ПЛАТФОРМА</a:t>
            </a:r>
            <a:endParaRPr sz="6000" dirty="0"/>
          </a:p>
        </p:txBody>
      </p:sp>
      <p:sp>
        <p:nvSpPr>
          <p:cNvPr id="6" name="object 6"/>
          <p:cNvSpPr/>
          <p:nvPr/>
        </p:nvSpPr>
        <p:spPr>
          <a:xfrm>
            <a:off x="17500727" y="209252"/>
            <a:ext cx="581025" cy="5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0586" y="2261394"/>
            <a:ext cx="6986361" cy="7669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ru-RU"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ВИД</a:t>
            </a:r>
            <a:r>
              <a:rPr lang="ru-RU"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ОВ ГОРОДСКОГО</a:t>
            </a:r>
            <a:r>
              <a:rPr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1" spc="-50" dirty="0">
                <a:solidFill>
                  <a:srgbClr val="FFFFFF"/>
                </a:solidFill>
                <a:latin typeface="Trebuchet MS"/>
                <a:cs typeface="Trebuchet MS"/>
              </a:rPr>
              <a:t>БИЗНЕСА </a:t>
            </a:r>
            <a:r>
              <a:rPr sz="3100" b="1" spc="-185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ru-RU"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80 </a:t>
            </a:r>
            <a:r>
              <a:rPr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ГОРОД</a:t>
            </a:r>
            <a:r>
              <a:rPr lang="ru-RU"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ОВ РФ</a:t>
            </a:r>
            <a:endParaRPr sz="3100" dirty="0">
              <a:latin typeface="Trebuchet MS"/>
              <a:cs typeface="Trebuchet MS"/>
            </a:endParaRPr>
          </a:p>
          <a:p>
            <a:pPr marL="12700" marR="727710">
              <a:lnSpc>
                <a:spcPct val="115700"/>
              </a:lnSpc>
              <a:spcBef>
                <a:spcPts val="305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НАЙДИТЕ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СВОЕМ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ГОРОДЕ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САМЫЕ  ПЕРСПЕКТИВНЫЕ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БИЗНЕСА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РАЙОНЫ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1850" spc="70" dirty="0">
                <a:solidFill>
                  <a:srgbClr val="2F2F2F"/>
                </a:solidFill>
                <a:latin typeface="Arial"/>
                <a:cs typeface="Arial"/>
              </a:rPr>
              <a:t>Покажем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спрос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предложение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именно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ваши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продукты</a:t>
            </a:r>
            <a:endParaRPr sz="1850" dirty="0">
              <a:latin typeface="Arial"/>
              <a:cs typeface="Arial"/>
            </a:endParaRPr>
          </a:p>
          <a:p>
            <a:pPr marL="12700"/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услуги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разных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районах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 err="1">
                <a:solidFill>
                  <a:srgbClr val="2F2F2F"/>
                </a:solidFill>
                <a:latin typeface="Arial"/>
                <a:cs typeface="Arial"/>
              </a:rPr>
              <a:t>вашего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 err="1" smtClean="0">
                <a:solidFill>
                  <a:srgbClr val="2F2F2F"/>
                </a:solidFill>
                <a:latin typeface="Arial"/>
                <a:cs typeface="Arial"/>
              </a:rPr>
              <a:t>города</a:t>
            </a: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. 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УЗНАЙТЕ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ВСЁ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КОНКУРЕНТАХ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Интерактивная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карта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содержит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данные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ваших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конкурентах</a:t>
            </a:r>
            <a:endParaRPr sz="1850" dirty="0">
              <a:latin typeface="Arial"/>
              <a:cs typeface="Arial"/>
            </a:endParaRPr>
          </a:p>
          <a:p>
            <a:pPr marL="12700"/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поможет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посчитать,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2F2F2F"/>
                </a:solidFill>
                <a:latin typeface="Arial"/>
                <a:cs typeface="Arial"/>
              </a:rPr>
              <a:t>сколько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клиентов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2F2F2F"/>
                </a:solidFill>
                <a:latin typeface="Arial"/>
                <a:cs typeface="Arial"/>
              </a:rPr>
              <a:t>вы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можете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привлечь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РАССЧИТАЙТЕ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БИЗНЕС-ПЛАН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скачайте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pdf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xls.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Подскажем,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2F2F2F"/>
                </a:solidFill>
                <a:latin typeface="Arial"/>
                <a:cs typeface="Arial"/>
              </a:rPr>
              <a:t>сколько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денег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нужно</a:t>
            </a:r>
            <a:endParaRPr sz="1850" dirty="0">
              <a:latin typeface="Arial"/>
              <a:cs typeface="Arial"/>
            </a:endParaRPr>
          </a:p>
          <a:p>
            <a:pPr marL="12700" marR="533400"/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вложить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старте,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какое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оборудование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купить,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5" dirty="0">
                <a:solidFill>
                  <a:srgbClr val="2F2F2F"/>
                </a:solidFill>
                <a:latin typeface="Arial"/>
                <a:cs typeface="Arial"/>
              </a:rPr>
              <a:t>какую 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прибыль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рассчитывать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где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искать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поставщиков.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1922780">
              <a:lnSpc>
                <a:spcPts val="2820"/>
              </a:lnSpc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ВЫБЕРИТЕ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СВОЕГО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БИЗНЕСА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ПРАВИЛЬНОЕ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Коммерческая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государственная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недвижимость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аренду</a:t>
            </a:r>
            <a:endParaRPr sz="1850" dirty="0">
              <a:latin typeface="Arial"/>
              <a:cs typeface="Arial"/>
            </a:endParaRPr>
          </a:p>
          <a:p>
            <a:pPr marL="12700"/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продажу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 err="1">
                <a:solidFill>
                  <a:srgbClr val="2F2F2F"/>
                </a:solidFill>
                <a:latin typeface="Arial"/>
                <a:cs typeface="Arial"/>
              </a:rPr>
              <a:t>одной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 err="1" smtClean="0">
                <a:solidFill>
                  <a:srgbClr val="2F2F2F"/>
                </a:solidFill>
                <a:latin typeface="Arial"/>
                <a:cs typeface="Arial"/>
              </a:rPr>
              <a:t>карте</a:t>
            </a:r>
            <a:r>
              <a:rPr lang="ru-RU" sz="1850" spc="45" dirty="0" smtClean="0">
                <a:solidFill>
                  <a:srgbClr val="2F2F2F"/>
                </a:solidFill>
                <a:latin typeface="Arial"/>
                <a:cs typeface="Arial"/>
              </a:rPr>
              <a:t>, данные </a:t>
            </a:r>
            <a:r>
              <a:rPr lang="ru-RU" sz="1850" spc="45" dirty="0">
                <a:solidFill>
                  <a:srgbClr val="2F2F2F"/>
                </a:solidFill>
                <a:latin typeface="Arial"/>
                <a:cs typeface="Arial"/>
              </a:rPr>
              <a:t>о нежилых помещениях для бизнеса в новостройках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607" y="9730422"/>
            <a:ext cx="17478375" cy="0"/>
          </a:xfrm>
          <a:custGeom>
            <a:avLst/>
            <a:gdLst/>
            <a:ahLst/>
            <a:cxnLst/>
            <a:rect l="l" t="t" r="r" b="b"/>
            <a:pathLst>
              <a:path w="17478375">
                <a:moveTo>
                  <a:pt x="0" y="0"/>
                </a:moveTo>
                <a:lnTo>
                  <a:pt x="17478375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81307" y="98672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50982" y="9867227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flipV="1">
            <a:off x="1905000" y="8471006"/>
            <a:ext cx="6019800" cy="1141118"/>
          </a:xfrm>
          <a:prstGeom prst="wedgeRectCallout">
            <a:avLst>
              <a:gd name="adj1" fmla="val -44413"/>
              <a:gd name="adj2" fmla="val 76329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12" name="object 4"/>
          <p:cNvSpPr txBox="1"/>
          <p:nvPr/>
        </p:nvSpPr>
        <p:spPr>
          <a:xfrm>
            <a:off x="2082206" y="8471006"/>
            <a:ext cx="5707032" cy="97911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ru-RU" sz="2400" spc="-45" dirty="0" smtClean="0">
                <a:solidFill>
                  <a:srgbClr val="FFFFFF"/>
                </a:solidFill>
                <a:latin typeface="Arial"/>
                <a:cs typeface="Arial"/>
              </a:rPr>
              <a:t>+3 города: Кумертау, </a:t>
            </a:r>
            <a:r>
              <a:rPr lang="ru-RU" sz="2400" spc="-45" dirty="0" err="1" smtClean="0">
                <a:solidFill>
                  <a:srgbClr val="FFFFFF"/>
                </a:solidFill>
                <a:latin typeface="Arial"/>
                <a:cs typeface="Arial"/>
              </a:rPr>
              <a:t>Нягань</a:t>
            </a:r>
            <a:r>
              <a:rPr lang="ru-RU" sz="2400" spc="-45" dirty="0" smtClean="0">
                <a:solidFill>
                  <a:srgbClr val="FFFFFF"/>
                </a:solidFill>
                <a:latin typeface="Arial"/>
                <a:cs typeface="Arial"/>
              </a:rPr>
              <a:t>, Когалым</a:t>
            </a:r>
            <a:endParaRPr lang="en-US" sz="2400" spc="-4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en-US" spc="-4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lang="ru-RU" spc="-45" dirty="0" smtClean="0">
                <a:solidFill>
                  <a:srgbClr val="FFFFFF"/>
                </a:solidFill>
                <a:latin typeface="Arial"/>
                <a:cs typeface="Arial"/>
              </a:rPr>
              <a:t> с ноября 2019 </a:t>
            </a:r>
            <a:r>
              <a:rPr lang="en-US" spc="-4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 r="2578"/>
          <a:stretch/>
        </p:blipFill>
        <p:spPr>
          <a:xfrm>
            <a:off x="7413704" y="2488474"/>
            <a:ext cx="10512638" cy="563670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09600" y="0"/>
            <a:ext cx="7448550" cy="10287000"/>
          </a:xfrm>
          <a:custGeom>
            <a:avLst/>
            <a:gdLst/>
            <a:ahLst/>
            <a:cxnLst/>
            <a:rect l="l" t="t" r="r" b="b"/>
            <a:pathLst>
              <a:path w="7029450" h="10287000">
                <a:moveTo>
                  <a:pt x="0" y="0"/>
                </a:moveTo>
                <a:lnTo>
                  <a:pt x="7029450" y="0"/>
                </a:lnTo>
                <a:lnTo>
                  <a:pt x="7029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34021" y="98672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3894" y="9867224"/>
            <a:ext cx="13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>
            <a:spLocks/>
          </p:cNvSpPr>
          <p:nvPr/>
        </p:nvSpPr>
        <p:spPr>
          <a:xfrm>
            <a:off x="875953" y="558744"/>
            <a:ext cx="7206146" cy="16967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ts val="5960"/>
              </a:lnSpc>
              <a:spcBef>
                <a:spcPts val="1330"/>
              </a:spcBef>
            </a:pPr>
            <a:r>
              <a:rPr lang="ru-RU" sz="6000" kern="0" spc="-375" dirty="0" smtClean="0"/>
              <a:t>Г</a:t>
            </a:r>
            <a:r>
              <a:rPr lang="ru-RU" sz="6000" kern="0" spc="-520" dirty="0" smtClean="0"/>
              <a:t>Е</a:t>
            </a:r>
            <a:r>
              <a:rPr lang="ru-RU" sz="6000" kern="0" spc="-605" dirty="0" smtClean="0"/>
              <a:t>О</a:t>
            </a:r>
            <a:r>
              <a:rPr lang="ru-RU" sz="6000" kern="0" spc="-125" dirty="0" smtClean="0"/>
              <a:t>М</a:t>
            </a:r>
            <a:r>
              <a:rPr lang="ru-RU" sz="6000" kern="0" spc="-250" dirty="0" smtClean="0"/>
              <a:t>А</a:t>
            </a:r>
            <a:r>
              <a:rPr lang="ru-RU" sz="6000" kern="0" spc="-130" dirty="0" smtClean="0"/>
              <a:t>Р</a:t>
            </a:r>
            <a:r>
              <a:rPr lang="ru-RU" sz="6000" kern="0" spc="-465" dirty="0" smtClean="0"/>
              <a:t>К</a:t>
            </a:r>
            <a:r>
              <a:rPr lang="ru-RU" sz="6000" kern="0" spc="-520" dirty="0" smtClean="0"/>
              <a:t>Е</a:t>
            </a:r>
            <a:r>
              <a:rPr lang="ru-RU" sz="6000" kern="0" spc="-650" dirty="0" smtClean="0"/>
              <a:t>Т</a:t>
            </a:r>
            <a:r>
              <a:rPr lang="ru-RU" sz="6000" kern="0" spc="-585" dirty="0" smtClean="0"/>
              <a:t>И</a:t>
            </a:r>
            <a:r>
              <a:rPr lang="ru-RU" sz="6000" kern="0" spc="-430" dirty="0" smtClean="0"/>
              <a:t>Н</a:t>
            </a:r>
            <a:r>
              <a:rPr lang="ru-RU" sz="6000" kern="0" spc="-375" dirty="0" smtClean="0"/>
              <a:t>Г</a:t>
            </a:r>
            <a:r>
              <a:rPr lang="ru-RU" sz="6000" kern="0" spc="-605" dirty="0" smtClean="0"/>
              <a:t>О</a:t>
            </a:r>
            <a:r>
              <a:rPr lang="ru-RU" sz="6000" kern="0" spc="-225" dirty="0" smtClean="0"/>
              <a:t>В</a:t>
            </a:r>
            <a:r>
              <a:rPr lang="ru-RU" sz="6000" kern="0" spc="-250" dirty="0" smtClean="0"/>
              <a:t>А</a:t>
            </a:r>
            <a:r>
              <a:rPr lang="ru-RU" sz="6000" kern="0" spc="-465" dirty="0" smtClean="0"/>
              <a:t>Я  </a:t>
            </a:r>
            <a:r>
              <a:rPr lang="ru-RU" sz="6000" kern="0" spc="-360" dirty="0" smtClean="0"/>
              <a:t>ПЛАТФОРМА</a:t>
            </a:r>
            <a:endParaRPr lang="ru-RU" sz="6000" kern="0" dirty="0"/>
          </a:p>
        </p:txBody>
      </p:sp>
      <p:sp>
        <p:nvSpPr>
          <p:cNvPr id="13" name="object 7"/>
          <p:cNvSpPr txBox="1"/>
          <p:nvPr/>
        </p:nvSpPr>
        <p:spPr>
          <a:xfrm>
            <a:off x="876695" y="2476500"/>
            <a:ext cx="6743305" cy="6201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40 </a:t>
            </a:r>
            <a:r>
              <a:rPr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ВИД</a:t>
            </a:r>
            <a:r>
              <a:rPr lang="ru-RU"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ОВ ПРОИЗВОДСТВЕННОГО БИЗНЕСА </a:t>
            </a:r>
            <a:r>
              <a:rPr sz="3100" b="1" spc="-185" dirty="0" smtClean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lang="ru-RU"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85 РЕГИОНОВ РФ</a:t>
            </a:r>
            <a:endParaRPr sz="3100" dirty="0">
              <a:latin typeface="Trebuchet MS"/>
              <a:cs typeface="Trebuchet MS"/>
            </a:endParaRPr>
          </a:p>
          <a:p>
            <a:pPr marL="12700" marR="727710">
              <a:lnSpc>
                <a:spcPct val="115700"/>
              </a:lnSpc>
              <a:spcBef>
                <a:spcPts val="3050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НАЙДИТЕ РЫНОЧНУЮ НИШУ В ЛЮБОМ РЕГИОНЕ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lang="ru-RU" sz="1850" spc="70" dirty="0">
                <a:solidFill>
                  <a:srgbClr val="2F2F2F"/>
                </a:solidFill>
                <a:latin typeface="Arial"/>
                <a:cs typeface="Arial"/>
              </a:rPr>
              <a:t>Расчет спроса и предложения по </a:t>
            </a:r>
            <a:r>
              <a:rPr lang="ru-RU" sz="1850" spc="70" dirty="0" smtClean="0">
                <a:solidFill>
                  <a:srgbClr val="2F2F2F"/>
                </a:solidFill>
                <a:latin typeface="Arial"/>
                <a:cs typeface="Arial"/>
              </a:rPr>
              <a:t>84 видам </a:t>
            </a:r>
            <a:r>
              <a:rPr lang="ru-RU" sz="1850" spc="70" dirty="0">
                <a:solidFill>
                  <a:srgbClr val="2F2F2F"/>
                </a:solidFill>
                <a:latin typeface="Arial"/>
                <a:cs typeface="Arial"/>
              </a:rPr>
              <a:t>продукции </a:t>
            </a:r>
            <a:r>
              <a:rPr lang="ru-RU" sz="1850" spc="70" dirty="0" smtClean="0">
                <a:solidFill>
                  <a:srgbClr val="2F2F2F"/>
                </a:solidFill>
                <a:latin typeface="Arial"/>
                <a:cs typeface="Arial"/>
              </a:rPr>
              <a:t>для B2B </a:t>
            </a:r>
            <a:r>
              <a:rPr lang="ru-RU" sz="1850" spc="70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lang="ru-RU" sz="1850" spc="70" dirty="0" smtClean="0">
                <a:solidFill>
                  <a:srgbClr val="2F2F2F"/>
                </a:solidFill>
                <a:latin typeface="Arial"/>
                <a:cs typeface="Arial"/>
              </a:rPr>
              <a:t>B2C, подбор </a:t>
            </a: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регионов для продаж по </a:t>
            </a:r>
            <a:r>
              <a:rPr lang="ru-RU" sz="1850" spc="40" dirty="0">
                <a:solidFill>
                  <a:srgbClr val="2F2F2F"/>
                </a:solidFill>
                <a:latin typeface="Arial"/>
                <a:cs typeface="Arial"/>
              </a:rPr>
              <a:t>принципу наибольшей удельной прибыли</a:t>
            </a:r>
          </a:p>
          <a:p>
            <a:pPr marL="12700">
              <a:lnSpc>
                <a:spcPts val="2190"/>
              </a:lnSpc>
            </a:pPr>
            <a:r>
              <a:rPr lang="ru-RU" sz="1850" spc="7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sz="1850" dirty="0" smtClean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lang="ru-RU" sz="2400" spc="-35" dirty="0" smtClean="0">
                <a:solidFill>
                  <a:srgbClr val="FFFFFF"/>
                </a:solidFill>
                <a:latin typeface="Arial"/>
                <a:cs typeface="Arial"/>
              </a:rPr>
              <a:t>СКАЧАЙТЕ </a:t>
            </a:r>
            <a:r>
              <a:rPr lang="ru-RU" sz="2400" spc="-30" dirty="0">
                <a:solidFill>
                  <a:srgbClr val="FFFFFF"/>
                </a:solidFill>
                <a:latin typeface="Arial"/>
                <a:cs typeface="Arial"/>
              </a:rPr>
              <a:t>БИЗНЕС-ПЛАН</a:t>
            </a:r>
            <a:endParaRPr lang="ru-RU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50" spc="40" dirty="0">
                <a:solidFill>
                  <a:srgbClr val="2F2F2F"/>
                </a:solidFill>
                <a:latin typeface="Arial"/>
                <a:cs typeface="Arial"/>
              </a:rPr>
              <a:t>Расчет бизнес-плана с учетом </a:t>
            </a: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логистики, особенностей поставки </a:t>
            </a:r>
            <a:r>
              <a:rPr lang="ru-RU" sz="1850" spc="40" dirty="0">
                <a:solidFill>
                  <a:srgbClr val="2F2F2F"/>
                </a:solidFill>
                <a:latin typeface="Arial"/>
                <a:cs typeface="Arial"/>
              </a:rPr>
              <a:t>продукции и закупки </a:t>
            </a:r>
            <a:r>
              <a:rPr lang="ru-RU" sz="1850" spc="40" dirty="0" smtClean="0">
                <a:solidFill>
                  <a:srgbClr val="2F2F2F"/>
                </a:solidFill>
                <a:latin typeface="Arial"/>
                <a:cs typeface="Arial"/>
              </a:rPr>
              <a:t>сырья, кредитных и лизинговых платежей</a:t>
            </a:r>
            <a:endParaRPr sz="2350" dirty="0">
              <a:latin typeface="Times New Roman"/>
              <a:cs typeface="Times New Roman"/>
            </a:endParaRPr>
          </a:p>
          <a:p>
            <a:pPr marL="12700" marR="1922780">
              <a:lnSpc>
                <a:spcPts val="2820"/>
              </a:lnSpc>
            </a:pPr>
            <a:endParaRPr lang="ru-RU" sz="2400" spc="-8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22780">
              <a:lnSpc>
                <a:spcPts val="2820"/>
              </a:lnSpc>
            </a:pPr>
            <a:r>
              <a:rPr sz="2400" spc="-80" dirty="0" smtClean="0">
                <a:solidFill>
                  <a:srgbClr val="FFFFFF"/>
                </a:solidFill>
                <a:latin typeface="Arial"/>
                <a:cs typeface="Arial"/>
              </a:rPr>
              <a:t>ВЫБЕРИТЕ </a:t>
            </a:r>
            <a:r>
              <a:rPr lang="ru-RU" sz="2400" spc="45" dirty="0" smtClean="0">
                <a:solidFill>
                  <a:srgbClr val="FFFFFF"/>
                </a:solidFill>
                <a:latin typeface="Arial"/>
                <a:cs typeface="Arial"/>
              </a:rPr>
              <a:t>ПЛОЩАДКУ ДЛЯ ПРОИЗВОДСТВА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lang="ru-RU" sz="1850" spc="55" dirty="0" smtClean="0">
                <a:solidFill>
                  <a:srgbClr val="2F2F2F"/>
                </a:solidFill>
                <a:latin typeface="Arial"/>
                <a:cs typeface="Arial"/>
              </a:rPr>
              <a:t>300+ </a:t>
            </a:r>
            <a:r>
              <a:rPr lang="ru-RU" sz="1850" spc="55" dirty="0">
                <a:solidFill>
                  <a:srgbClr val="2F2F2F"/>
                </a:solidFill>
                <a:latin typeface="Arial"/>
                <a:cs typeface="Arial"/>
              </a:rPr>
              <a:t>индустриальных и </a:t>
            </a:r>
            <a:r>
              <a:rPr lang="ru-RU" sz="1850" spc="55" dirty="0" smtClean="0">
                <a:solidFill>
                  <a:srgbClr val="2F2F2F"/>
                </a:solidFill>
                <a:latin typeface="Arial"/>
                <a:cs typeface="Arial"/>
              </a:rPr>
              <a:t>технопарков и более </a:t>
            </a:r>
            <a:r>
              <a:rPr lang="ru-RU" sz="1850" spc="55" dirty="0">
                <a:solidFill>
                  <a:srgbClr val="2F2F2F"/>
                </a:solidFill>
                <a:latin typeface="Arial"/>
                <a:cs typeface="Arial"/>
              </a:rPr>
              <a:t>50 </a:t>
            </a:r>
            <a:r>
              <a:rPr lang="ru-RU" sz="1850" spc="55" dirty="0" smtClean="0">
                <a:solidFill>
                  <a:srgbClr val="2F2F2F"/>
                </a:solidFill>
                <a:latin typeface="Arial"/>
                <a:cs typeface="Arial"/>
              </a:rPr>
              <a:t>тысяч коммерческих производственных площадок</a:t>
            </a:r>
            <a:endParaRPr lang="ru-RU" sz="1850" spc="55" dirty="0">
              <a:solidFill>
                <a:srgbClr val="2F2F2F"/>
              </a:solidFill>
              <a:latin typeface="Arial"/>
              <a:cs typeface="Arial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 flipV="1">
            <a:off x="11778344" y="788694"/>
            <a:ext cx="3163539" cy="1141118"/>
          </a:xfrm>
          <a:prstGeom prst="wedgeRectCallout">
            <a:avLst>
              <a:gd name="adj1" fmla="val -46221"/>
              <a:gd name="adj2" fmla="val -91949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15" name="object 4"/>
          <p:cNvSpPr txBox="1"/>
          <p:nvPr/>
        </p:nvSpPr>
        <p:spPr>
          <a:xfrm>
            <a:off x="11811000" y="719373"/>
            <a:ext cx="3163540" cy="113300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en-US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ru-RU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Новый функционал </a:t>
            </a:r>
            <a:r>
              <a:rPr lang="en-US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  <a:p>
            <a:pPr marL="12700" algn="ctr">
              <a:lnSpc>
                <a:spcPct val="100000"/>
              </a:lnSpc>
              <a:spcBef>
                <a:spcPts val="1295"/>
              </a:spcBef>
            </a:pPr>
            <a:r>
              <a:rPr lang="en-US" sz="16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pc="-45" dirty="0" smtClean="0">
                <a:solidFill>
                  <a:srgbClr val="FFFFFF"/>
                </a:solidFill>
                <a:latin typeface="Arial"/>
                <a:cs typeface="Arial"/>
              </a:rPr>
              <a:t>в опытной эксплуатации            с ноября 2019 года</a:t>
            </a:r>
            <a:endParaRPr lang="en-US" spc="-4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058151" y="2455091"/>
            <a:ext cx="9868192" cy="5670091"/>
          </a:xfrm>
          <a:custGeom>
            <a:avLst/>
            <a:gdLst/>
            <a:ahLst/>
            <a:cxnLst/>
            <a:rect l="l" t="t" r="r" b="b"/>
            <a:pathLst>
              <a:path w="9333865" h="7410450">
                <a:moveTo>
                  <a:pt x="0" y="7410450"/>
                </a:moveTo>
                <a:lnTo>
                  <a:pt x="9333392" y="7410450"/>
                </a:lnTo>
                <a:lnTo>
                  <a:pt x="9333392" y="0"/>
                </a:lnTo>
                <a:lnTo>
                  <a:pt x="0" y="0"/>
                </a:lnTo>
                <a:lnTo>
                  <a:pt x="0" y="741045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36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6511"/>
            <a:ext cx="11053017" cy="80111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390405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81857" y="231473"/>
            <a:ext cx="4493260" cy="176720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220"/>
              </a:lnSpc>
              <a:spcBef>
                <a:spcPts val="1365"/>
              </a:spcBef>
            </a:pPr>
            <a:r>
              <a:rPr spc="-325" dirty="0"/>
              <a:t>П</a:t>
            </a:r>
            <a:r>
              <a:rPr spc="-635" dirty="0"/>
              <a:t>О</a:t>
            </a:r>
            <a:r>
              <a:rPr spc="-470" dirty="0"/>
              <a:t>ДД</a:t>
            </a:r>
            <a:r>
              <a:rPr spc="-545" dirty="0"/>
              <a:t>Е</a:t>
            </a:r>
            <a:r>
              <a:rPr spc="-135" dirty="0"/>
              <a:t>Р</a:t>
            </a:r>
            <a:r>
              <a:rPr spc="-325" dirty="0"/>
              <a:t>Ж</a:t>
            </a:r>
            <a:r>
              <a:rPr spc="-484" dirty="0"/>
              <a:t>К</a:t>
            </a:r>
            <a:r>
              <a:rPr spc="-165" dirty="0"/>
              <a:t>А  </a:t>
            </a:r>
            <a:r>
              <a:rPr spc="-370" dirty="0"/>
              <a:t>БИЗНЕСА</a:t>
            </a:r>
          </a:p>
        </p:txBody>
      </p:sp>
      <p:sp>
        <p:nvSpPr>
          <p:cNvPr id="5" name="object 5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94265" y="2210462"/>
            <a:ext cx="6797675" cy="7277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990"/>
              </a:lnSpc>
              <a:spcBef>
                <a:spcPts val="95"/>
              </a:spcBef>
            </a:pP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ПОДБОР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ЛЬГОТ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ОНЛАЙН</a:t>
            </a:r>
            <a:endParaRPr sz="2500" dirty="0">
              <a:latin typeface="Arial"/>
              <a:cs typeface="Arial"/>
            </a:endParaRPr>
          </a:p>
          <a:p>
            <a:pPr marL="46355">
              <a:lnSpc>
                <a:spcPts val="2210"/>
              </a:lnSpc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Анализ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профиля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ИП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ИНН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endParaRPr sz="1850" dirty="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2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интеллектуальный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подбор мер</a:t>
            </a:r>
            <a:r>
              <a:rPr sz="1850" spc="-2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поддержки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ДЕНЬГИ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endParaRPr sz="2500" dirty="0">
              <a:latin typeface="Arial"/>
              <a:cs typeface="Arial"/>
            </a:endParaRPr>
          </a:p>
          <a:p>
            <a:pPr marL="12700" marR="521334">
              <a:lnSpc>
                <a:spcPct val="123600"/>
              </a:lnSpc>
              <a:spcBef>
                <a:spcPts val="95"/>
              </a:spcBef>
            </a:pP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Льготные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кредиты,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гарантии,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микрозаймы,</a:t>
            </a:r>
            <a:r>
              <a:rPr sz="18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лизинговые 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программы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малого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 err="1">
                <a:solidFill>
                  <a:srgbClr val="2F2F2F"/>
                </a:solidFill>
                <a:latin typeface="Arial"/>
                <a:cs typeface="Arial"/>
              </a:rPr>
              <a:t>бизнеса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5" dirty="0" smtClean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6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одном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сервисе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ts val="2990"/>
              </a:lnSpc>
            </a:pPr>
            <a:r>
              <a:rPr sz="2500" spc="60" dirty="0">
                <a:solidFill>
                  <a:srgbClr val="FFFFFF"/>
                </a:solidFill>
                <a:latin typeface="Arial"/>
                <a:cs typeface="Arial"/>
              </a:rPr>
              <a:t>ПЛОЩАДКИ </a:t>
            </a: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БЫСТРОГО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РОСТА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Коворкинги,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технополисы,</a:t>
            </a:r>
            <a:r>
              <a:rPr sz="1850" spc="-1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бизнес-инкубаторы,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агропромышленные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индустриальные</a:t>
            </a:r>
            <a:r>
              <a:rPr sz="1850" spc="-25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парки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ts val="2990"/>
              </a:lnSpc>
            </a:pP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ЛЬГОТНЫЕ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ПОМЕЩЕНИЯ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Онлайн-сервис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подбора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государственной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2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 err="1" smtClean="0">
                <a:solidFill>
                  <a:srgbClr val="2F2F2F"/>
                </a:solidFill>
                <a:latin typeface="Arial"/>
                <a:cs typeface="Arial"/>
              </a:rPr>
              <a:t>муниципальной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недвижимости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 err="1">
                <a:solidFill>
                  <a:srgbClr val="2F2F2F"/>
                </a:solidFill>
                <a:latin typeface="Arial"/>
                <a:cs typeface="Arial"/>
              </a:rPr>
              <a:t>малого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 err="1" smtClean="0">
                <a:solidFill>
                  <a:srgbClr val="2F2F2F"/>
                </a:solidFill>
                <a:latin typeface="Arial"/>
                <a:cs typeface="Arial"/>
              </a:rPr>
              <a:t>бизнеса</a:t>
            </a:r>
            <a:endParaRPr lang="ru-RU" sz="1850" spc="2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995"/>
              </a:lnSpc>
              <a:spcBef>
                <a:spcPts val="1385"/>
              </a:spcBef>
            </a:pP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БЕСПЛАТНОЕ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Arial"/>
                <a:cs typeface="Arial"/>
              </a:rPr>
              <a:t>ОБУЧЕНИЕ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5"/>
              </a:lnSpc>
            </a:pP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программ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обучения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тренингов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endParaRPr sz="1850" dirty="0">
              <a:latin typeface="Arial"/>
              <a:cs typeface="Arial"/>
            </a:endParaRPr>
          </a:p>
          <a:p>
            <a:pPr marL="12700" marR="261620">
              <a:lnSpc>
                <a:spcPct val="114500"/>
              </a:lnSpc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предпринимателей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-40" dirty="0">
                <a:solidFill>
                  <a:srgbClr val="2F2F2F"/>
                </a:solidFill>
                <a:latin typeface="Arial"/>
                <a:cs typeface="Arial"/>
              </a:rPr>
              <a:t>тех,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кто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мечтает </a:t>
            </a:r>
            <a:r>
              <a:rPr sz="1850" spc="70" dirty="0">
                <a:solidFill>
                  <a:srgbClr val="2F2F2F"/>
                </a:solidFill>
                <a:latin typeface="Arial"/>
                <a:cs typeface="Arial"/>
              </a:rPr>
              <a:t>открыть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своё </a:t>
            </a:r>
            <a:r>
              <a:rPr sz="1850" spc="-25" dirty="0">
                <a:solidFill>
                  <a:srgbClr val="2F2F2F"/>
                </a:solidFill>
                <a:latin typeface="Arial"/>
                <a:cs typeface="Arial"/>
              </a:rPr>
              <a:t>дело,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во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всех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регионах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РФ.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Онлайн-запись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портале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115075"/>
            <a:ext cx="8529184" cy="7982569"/>
          </a:xfrm>
          <a:custGeom>
            <a:avLst/>
            <a:gdLst/>
            <a:ahLst/>
            <a:cxnLst/>
            <a:rect l="l" t="t" r="r" b="b"/>
            <a:pathLst>
              <a:path w="8572500" h="8248650">
                <a:moveTo>
                  <a:pt x="0" y="0"/>
                </a:moveTo>
                <a:lnTo>
                  <a:pt x="8572500" y="0"/>
                </a:lnTo>
                <a:lnTo>
                  <a:pt x="8572500" y="8248650"/>
                </a:lnTo>
                <a:lnTo>
                  <a:pt x="0" y="82486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7033" y="98291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9260" y="9829127"/>
            <a:ext cx="13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7029450" cy="10287000"/>
          </a:xfrm>
          <a:custGeom>
            <a:avLst/>
            <a:gdLst/>
            <a:ahLst/>
            <a:cxnLst/>
            <a:rect l="l" t="t" r="r" b="b"/>
            <a:pathLst>
              <a:path w="7029450" h="10287000">
                <a:moveTo>
                  <a:pt x="0" y="0"/>
                </a:moveTo>
                <a:lnTo>
                  <a:pt x="7029450" y="0"/>
                </a:lnTo>
                <a:lnTo>
                  <a:pt x="7029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6985" y="444531"/>
            <a:ext cx="5504815" cy="197802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sz="7000" spc="-500" dirty="0"/>
              <a:t>У</a:t>
            </a:r>
            <a:r>
              <a:rPr sz="7000" spc="-260" dirty="0"/>
              <a:t>В</a:t>
            </a:r>
            <a:r>
              <a:rPr sz="7000" spc="-605" dirty="0"/>
              <a:t>Е</a:t>
            </a:r>
            <a:r>
              <a:rPr sz="7000" spc="-595" dirty="0"/>
              <a:t>Л</a:t>
            </a:r>
            <a:r>
              <a:rPr sz="7000" spc="-680" dirty="0"/>
              <a:t>И</a:t>
            </a:r>
            <a:r>
              <a:rPr sz="7000" spc="-160" dirty="0"/>
              <a:t>Ч</a:t>
            </a:r>
            <a:r>
              <a:rPr sz="7000" spc="-605" dirty="0"/>
              <a:t>Е</a:t>
            </a:r>
            <a:r>
              <a:rPr sz="7000" spc="-500" dirty="0"/>
              <a:t>Н</a:t>
            </a:r>
            <a:r>
              <a:rPr sz="7000" spc="-680" dirty="0"/>
              <a:t>И</a:t>
            </a:r>
            <a:r>
              <a:rPr sz="7000" spc="-409" dirty="0"/>
              <a:t>Е  </a:t>
            </a:r>
            <a:r>
              <a:rPr sz="7000" spc="-395" dirty="0"/>
              <a:t>ПРОДАЖ</a:t>
            </a:r>
            <a:endParaRPr sz="7000" dirty="0"/>
          </a:p>
        </p:txBody>
      </p:sp>
      <p:sp>
        <p:nvSpPr>
          <p:cNvPr id="4" name="object 4"/>
          <p:cNvSpPr txBox="1"/>
          <p:nvPr/>
        </p:nvSpPr>
        <p:spPr>
          <a:xfrm>
            <a:off x="1276985" y="2422556"/>
            <a:ext cx="6460490" cy="771044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СОЗДАЙТЕ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sz="2500" dirty="0">
              <a:latin typeface="Arial"/>
              <a:cs typeface="Arial"/>
            </a:endParaRPr>
          </a:p>
          <a:p>
            <a:pPr marL="12700" marR="419734">
              <a:spcBef>
                <a:spcPts val="36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Простой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конструктор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оптимизированные</a:t>
            </a:r>
            <a:r>
              <a:rPr sz="1850" spc="-3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шаблоны,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которые позволяют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собрать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сайт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без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маркетолога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 программиста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</a:t>
            </a:r>
            <a:r>
              <a:rPr sz="1850" spc="-25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минут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ПОДКЛЮЧИТЕ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ОНЛАЙН-ПРОДВИЖЕНИЕ</a:t>
            </a:r>
            <a:endParaRPr sz="2500" dirty="0">
              <a:latin typeface="Arial"/>
              <a:cs typeface="Arial"/>
            </a:endParaRPr>
          </a:p>
          <a:p>
            <a:pPr marL="12700" marR="60325">
              <a:spcBef>
                <a:spcPts val="24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Aвтоматическое продвижение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интернете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через </a:t>
            </a:r>
            <a:r>
              <a:rPr sz="1850" spc="-80" dirty="0">
                <a:solidFill>
                  <a:srgbClr val="2F2F2F"/>
                </a:solidFill>
                <a:latin typeface="Arial"/>
                <a:cs typeface="Arial"/>
              </a:rPr>
              <a:t>CPA- 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платформу "Поток",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разработанную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совместно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28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группой 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2F2F2F"/>
                </a:solidFill>
                <a:latin typeface="Arial"/>
                <a:cs typeface="Arial"/>
              </a:rPr>
              <a:t>RAMBLER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ts val="2930"/>
              </a:lnSpc>
              <a:spcBef>
                <a:spcPts val="1680"/>
              </a:spcBef>
            </a:pP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СДЕЛАЙТЕ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ГОСЗАКАЗЧИКОВ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И КРУПНЫЕ  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КОМПАНИИ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СВОИМИ 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КЛИЕНТАМИ</a:t>
            </a:r>
            <a:endParaRPr sz="2500" dirty="0">
              <a:latin typeface="Arial"/>
              <a:cs typeface="Arial"/>
            </a:endParaRPr>
          </a:p>
          <a:p>
            <a:pPr marL="12700" marR="1205230">
              <a:spcBef>
                <a:spcPts val="160"/>
              </a:spcBef>
            </a:pP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Удобный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поиск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просмотр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11 000 000  объявлений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планах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закупок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со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140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торговых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площадок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 </a:t>
            </a:r>
            <a:r>
              <a:rPr sz="1850" spc="40" dirty="0" err="1">
                <a:solidFill>
                  <a:srgbClr val="2F2F2F"/>
                </a:solidFill>
                <a:latin typeface="Arial"/>
                <a:cs typeface="Arial"/>
              </a:rPr>
              <a:t>одной</a:t>
            </a:r>
            <a:r>
              <a:rPr sz="1850" spc="-3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 err="1" smtClean="0">
                <a:solidFill>
                  <a:srgbClr val="2F2F2F"/>
                </a:solidFill>
                <a:latin typeface="Arial"/>
                <a:cs typeface="Arial"/>
              </a:rPr>
              <a:t>ленте</a:t>
            </a:r>
            <a:endParaRPr lang="ru-RU" sz="185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 marR="1205230">
              <a:lnSpc>
                <a:spcPct val="125000"/>
              </a:lnSpc>
              <a:spcBef>
                <a:spcPts val="160"/>
              </a:spcBef>
            </a:pPr>
            <a:endParaRPr lang="ru-RU" sz="1850" dirty="0">
              <a:solidFill>
                <a:srgbClr val="2F2F2F"/>
              </a:solidFill>
              <a:latin typeface="Arial"/>
              <a:cs typeface="Arial"/>
            </a:endParaRPr>
          </a:p>
          <a:p>
            <a:pPr marL="12700" marR="5080">
              <a:lnSpc>
                <a:spcPts val="2930"/>
              </a:lnSpc>
              <a:spcBef>
                <a:spcPts val="1680"/>
              </a:spcBef>
            </a:pPr>
            <a:r>
              <a:rPr lang="ru-RU" sz="2500" spc="-25" dirty="0" smtClean="0">
                <a:solidFill>
                  <a:srgbClr val="FFFFFF"/>
                </a:solidFill>
                <a:latin typeface="Arial"/>
                <a:cs typeface="Arial"/>
              </a:rPr>
              <a:t>УЧАСТВУЙТЕ В ПРОЕКТАХ ПО БЛАГОУСТРОЙСТВУ</a:t>
            </a:r>
            <a:endParaRPr lang="ru-RU" sz="2500" dirty="0">
              <a:latin typeface="Arial"/>
              <a:cs typeface="Arial"/>
            </a:endParaRPr>
          </a:p>
          <a:p>
            <a:pPr marL="12700" marR="1205230">
              <a:spcBef>
                <a:spcPts val="160"/>
              </a:spcBef>
            </a:pPr>
            <a:r>
              <a:rPr lang="ru-RU" sz="1850" spc="35" dirty="0" smtClean="0">
                <a:solidFill>
                  <a:srgbClr val="2F2F2F"/>
                </a:solidFill>
                <a:latin typeface="Arial"/>
                <a:cs typeface="Arial"/>
              </a:rPr>
              <a:t>Планы работ по обустройству </a:t>
            </a:r>
            <a:r>
              <a:rPr lang="ru-RU" sz="1850" spc="35" dirty="0">
                <a:solidFill>
                  <a:srgbClr val="2F2F2F"/>
                </a:solidFill>
                <a:latin typeface="Arial"/>
                <a:cs typeface="Arial"/>
              </a:rPr>
              <a:t>дворовых и общественных </a:t>
            </a:r>
            <a:r>
              <a:rPr lang="ru-RU" sz="1850" spc="35" dirty="0" smtClean="0">
                <a:solidFill>
                  <a:srgbClr val="2F2F2F"/>
                </a:solidFill>
                <a:latin typeface="Arial"/>
                <a:cs typeface="Arial"/>
              </a:rPr>
              <a:t>территорий в 80 городах РФ</a:t>
            </a:r>
            <a:endParaRPr lang="ru-RU" sz="1850" dirty="0">
              <a:latin typeface="Arial"/>
              <a:cs typeface="Arial"/>
            </a:endParaRPr>
          </a:p>
          <a:p>
            <a:pPr marL="12700" marR="1205230">
              <a:lnSpc>
                <a:spcPct val="125000"/>
              </a:lnSpc>
              <a:spcBef>
                <a:spcPts val="160"/>
              </a:spcBef>
            </a:pPr>
            <a:endParaRPr sz="18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34021" y="98672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3894" y="9867224"/>
            <a:ext cx="13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0334" y="1272451"/>
            <a:ext cx="9296400" cy="7688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0339" y="1283958"/>
            <a:ext cx="9286875" cy="7648575"/>
          </a:xfrm>
          <a:custGeom>
            <a:avLst/>
            <a:gdLst/>
            <a:ahLst/>
            <a:cxnLst/>
            <a:rect l="l" t="t" r="r" b="b"/>
            <a:pathLst>
              <a:path w="9286875" h="7648575">
                <a:moveTo>
                  <a:pt x="0" y="0"/>
                </a:moveTo>
                <a:lnTo>
                  <a:pt x="9286875" y="0"/>
                </a:lnTo>
                <a:lnTo>
                  <a:pt x="9286875" y="7648575"/>
                </a:lnTo>
                <a:lnTo>
                  <a:pt x="0" y="7648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67" y="604688"/>
            <a:ext cx="8037895" cy="882382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41867" y="590290"/>
            <a:ext cx="9783332" cy="8823821"/>
          </a:xfrm>
          <a:custGeom>
            <a:avLst/>
            <a:gdLst/>
            <a:ahLst/>
            <a:cxnLst/>
            <a:rect l="l" t="t" r="r" b="b"/>
            <a:pathLst>
              <a:path w="9353550" h="7715250">
                <a:moveTo>
                  <a:pt x="0" y="0"/>
                </a:moveTo>
                <a:lnTo>
                  <a:pt x="9353550" y="0"/>
                </a:lnTo>
                <a:lnTo>
                  <a:pt x="9353550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0405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0" dirty="0"/>
              <a:t>БАЗА </a:t>
            </a:r>
            <a:r>
              <a:rPr spc="-434" dirty="0"/>
              <a:t>ЗНАНИЙ</a:t>
            </a:r>
            <a:r>
              <a:rPr spc="-715" dirty="0"/>
              <a:t> </a:t>
            </a:r>
            <a:r>
              <a:rPr spc="-605" dirty="0"/>
              <a:t>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81857" y="1372851"/>
            <a:ext cx="4420235" cy="97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250" b="1" spc="-480" dirty="0">
                <a:solidFill>
                  <a:srgbClr val="2F2F2F"/>
                </a:solidFill>
                <a:latin typeface="Trebuchet MS"/>
                <a:cs typeface="Trebuchet MS"/>
              </a:rPr>
              <a:t>ДОКУМЕНТЫ</a:t>
            </a:r>
            <a:endParaRPr sz="62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06965" y="2597289"/>
            <a:ext cx="469900" cy="539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805"/>
              </a:lnSpc>
            </a:pPr>
            <a:r>
              <a:rPr sz="2500" spc="-4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endParaRPr sz="2500">
              <a:latin typeface="Arial"/>
              <a:cs typeface="Arial"/>
            </a:endParaRPr>
          </a:p>
          <a:p>
            <a:pPr marL="33655" algn="just">
              <a:lnSpc>
                <a:spcPts val="2210"/>
              </a:lnSpc>
            </a:pPr>
            <a:r>
              <a:rPr sz="1850" spc="-10" dirty="0">
                <a:solidFill>
                  <a:srgbClr val="2F2F2F"/>
                </a:solidFill>
                <a:latin typeface="Arial"/>
                <a:cs typeface="Arial"/>
              </a:rPr>
              <a:t>Бес</a:t>
            </a:r>
            <a:endParaRPr sz="1850">
              <a:latin typeface="Arial"/>
              <a:cs typeface="Arial"/>
            </a:endParaRPr>
          </a:p>
          <a:p>
            <a:pPr marL="33655" algn="just">
              <a:lnSpc>
                <a:spcPct val="100000"/>
              </a:lnSpc>
              <a:spcBef>
                <a:spcPts val="52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при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endParaRPr sz="2500">
              <a:latin typeface="Arial"/>
              <a:cs typeface="Arial"/>
            </a:endParaRPr>
          </a:p>
          <a:p>
            <a:pPr algn="just">
              <a:lnSpc>
                <a:spcPct val="123600"/>
              </a:lnSpc>
              <a:spcBef>
                <a:spcPts val="100"/>
              </a:spcBef>
            </a:pP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Бол  </a:t>
            </a:r>
            <a:r>
              <a:rPr sz="1850" spc="110" dirty="0">
                <a:solidFill>
                  <a:srgbClr val="2F2F2F"/>
                </a:solidFill>
                <a:latin typeface="Arial"/>
                <a:cs typeface="Arial"/>
              </a:rPr>
              <a:t>ком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1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500">
              <a:latin typeface="Arial"/>
              <a:cs typeface="Arial"/>
            </a:endParaRPr>
          </a:p>
          <a:p>
            <a:pPr marL="33655" algn="just">
              <a:lnSpc>
                <a:spcPct val="123600"/>
              </a:lnSpc>
              <a:spcBef>
                <a:spcPts val="145"/>
              </a:spcBef>
            </a:pPr>
            <a:r>
              <a:rPr sz="1850" spc="-10" dirty="0">
                <a:solidFill>
                  <a:srgbClr val="2F2F2F"/>
                </a:solidFill>
                <a:latin typeface="Arial"/>
                <a:cs typeface="Arial"/>
              </a:rPr>
              <a:t>Н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а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л 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Рос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инс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28250" y="2561668"/>
            <a:ext cx="6771640" cy="645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>
              <a:lnSpc>
                <a:spcPts val="2990"/>
              </a:lnSpc>
              <a:spcBef>
                <a:spcPts val="95"/>
              </a:spcBef>
            </a:pP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АВОВАЯ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2500" dirty="0">
              <a:latin typeface="Arial"/>
              <a:cs typeface="Arial"/>
            </a:endParaRPr>
          </a:p>
          <a:p>
            <a:pPr marL="412115">
              <a:lnSpc>
                <a:spcPts val="2210"/>
              </a:lnSpc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платный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доступ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к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27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законов,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постановлений,</a:t>
            </a:r>
            <a:endParaRPr sz="1850" dirty="0">
              <a:latin typeface="Arial"/>
              <a:cs typeface="Arial"/>
            </a:endParaRPr>
          </a:p>
          <a:p>
            <a:pPr marL="419734">
              <a:lnSpc>
                <a:spcPct val="100000"/>
              </a:lnSpc>
              <a:spcBef>
                <a:spcPts val="525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казов,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писем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18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решений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судов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81305">
              <a:lnSpc>
                <a:spcPct val="100000"/>
              </a:lnSpc>
              <a:spcBef>
                <a:spcPts val="5"/>
              </a:spcBef>
            </a:pP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АБЛОНЫ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ДОКУМЕНТОВ</a:t>
            </a:r>
            <a:endParaRPr sz="2500" dirty="0">
              <a:latin typeface="Arial"/>
              <a:cs typeface="Arial"/>
            </a:endParaRPr>
          </a:p>
          <a:p>
            <a:pPr marL="417830" marR="5080" indent="-17780">
              <a:lnSpc>
                <a:spcPct val="123600"/>
              </a:lnSpc>
              <a:spcBef>
                <a:spcPts val="95"/>
              </a:spcBef>
            </a:pP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ее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150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шаблонов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образцами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заполнения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ментариями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экспертов </a:t>
            </a:r>
            <a:r>
              <a:rPr sz="1850" spc="-105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договоры,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приказы,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заявления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логовые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декларации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ДГОТОВКА </a:t>
            </a:r>
            <a:r>
              <a:rPr sz="2500" spc="-60" dirty="0">
                <a:solidFill>
                  <a:srgbClr val="FFFFFF"/>
                </a:solidFill>
                <a:latin typeface="Arial"/>
                <a:cs typeface="Arial"/>
              </a:rPr>
              <a:t>БИЗНЕСА </a:t>
            </a:r>
            <a:r>
              <a:rPr sz="2500" spc="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ПРОВЕРКАМ</a:t>
            </a:r>
            <a:endParaRPr sz="2500" dirty="0">
              <a:latin typeface="Arial"/>
              <a:cs typeface="Arial"/>
            </a:endParaRPr>
          </a:p>
          <a:p>
            <a:pPr marL="410209" marR="544195" indent="36830">
              <a:lnSpc>
                <a:spcPct val="123600"/>
              </a:lnSpc>
              <a:spcBef>
                <a:spcPts val="15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оговая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пожарная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служба,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трудовая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инспекция, 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потребнадзор </a:t>
            </a:r>
            <a:r>
              <a:rPr sz="1850" spc="195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sz="1850" spc="-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последние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требования,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пошаговые  трукции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образцы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претензий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МОЩЬ 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ЛЮБОЙ</a:t>
            </a:r>
            <a:r>
              <a:rPr sz="2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СИТУАЦИИ</a:t>
            </a:r>
            <a:endParaRPr sz="2500" dirty="0">
              <a:latin typeface="Arial"/>
              <a:cs typeface="Arial"/>
            </a:endParaRPr>
          </a:p>
          <a:p>
            <a:pPr marL="12700" marR="343535">
              <a:lnSpc>
                <a:spcPct val="114500"/>
              </a:lnSpc>
              <a:spcBef>
                <a:spcPts val="470"/>
              </a:spcBef>
            </a:pP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Пошаговые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инструкции,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советы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работе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персоналом, 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финансовому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планированию.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Онлайн-консультации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юристов,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бухгалтеров,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специалистов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кадрам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97033" y="98291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19260" y="9829124"/>
            <a:ext cx="13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8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20185" y="1103985"/>
            <a:ext cx="9039225" cy="772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12565" y="1092820"/>
            <a:ext cx="9046845" cy="7715250"/>
          </a:xfrm>
          <a:custGeom>
            <a:avLst/>
            <a:gdLst/>
            <a:ahLst/>
            <a:cxnLst/>
            <a:rect l="l" t="t" r="r" b="b"/>
            <a:pathLst>
              <a:path w="9046844" h="7715250">
                <a:moveTo>
                  <a:pt x="0" y="7715250"/>
                </a:moveTo>
                <a:lnTo>
                  <a:pt x="9046328" y="7715250"/>
                </a:lnTo>
                <a:lnTo>
                  <a:pt x="9046328" y="0"/>
                </a:lnTo>
                <a:lnTo>
                  <a:pt x="0" y="0"/>
                </a:lnTo>
                <a:lnTo>
                  <a:pt x="0" y="771525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35268" y="0"/>
            <a:ext cx="7029450" cy="10287000"/>
          </a:xfrm>
          <a:custGeom>
            <a:avLst/>
            <a:gdLst/>
            <a:ahLst/>
            <a:cxnLst/>
            <a:rect l="l" t="t" r="r" b="b"/>
            <a:pathLst>
              <a:path w="7029450" h="10287000">
                <a:moveTo>
                  <a:pt x="0" y="0"/>
                </a:moveTo>
                <a:lnTo>
                  <a:pt x="7029450" y="0"/>
                </a:lnTo>
                <a:lnTo>
                  <a:pt x="7029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3553" y="444531"/>
            <a:ext cx="5900420" cy="197802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sz="7000" spc="-405" dirty="0"/>
              <a:t>СЕРВИСЫ </a:t>
            </a:r>
            <a:r>
              <a:rPr sz="7000" spc="-390" dirty="0"/>
              <a:t>НА  </a:t>
            </a:r>
            <a:r>
              <a:rPr sz="7000" spc="-505" dirty="0"/>
              <a:t>КАЖДЫЙ</a:t>
            </a:r>
            <a:r>
              <a:rPr sz="7000" spc="-595" dirty="0"/>
              <a:t> </a:t>
            </a:r>
            <a:r>
              <a:rPr sz="7000" spc="-505" dirty="0"/>
              <a:t>ДЕНЬ</a:t>
            </a:r>
            <a:endParaRPr sz="7000" dirty="0"/>
          </a:p>
        </p:txBody>
      </p:sp>
      <p:sp>
        <p:nvSpPr>
          <p:cNvPr id="5" name="object 5"/>
          <p:cNvSpPr txBox="1"/>
          <p:nvPr/>
        </p:nvSpPr>
        <p:spPr>
          <a:xfrm>
            <a:off x="10283553" y="2882563"/>
            <a:ext cx="6392545" cy="5582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5" dirty="0"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КОНТРАГЕНТОВ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93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Финансовое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состояние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заблокированные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счета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ваших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конкурентов,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клиентов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поставщиков </a:t>
            </a:r>
            <a:r>
              <a:rPr sz="1850" spc="-105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24 000 000 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2F2F2F"/>
                </a:solidFill>
                <a:latin typeface="Arial"/>
                <a:cs typeface="Arial"/>
              </a:rPr>
              <a:t>базе,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 err="1">
                <a:solidFill>
                  <a:srgbClr val="2F2F2F"/>
                </a:solidFill>
                <a:latin typeface="Arial"/>
                <a:cs typeface="Arial"/>
              </a:rPr>
              <a:t>проверка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 err="1" smtClean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lang="ru-RU"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ru-RU" sz="1850" spc="15" dirty="0" smtClean="0">
                <a:solidFill>
                  <a:srgbClr val="2F2F2F"/>
                </a:solidFill>
                <a:latin typeface="Arial"/>
                <a:cs typeface="Arial"/>
              </a:rPr>
              <a:t>12</a:t>
            </a:r>
            <a:r>
              <a:rPr sz="1850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параметрам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бесплатно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МАРКЕТИНГОВЫЕ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ИССЛЕДОВАНИЯ</a:t>
            </a:r>
            <a:endParaRPr sz="2500" dirty="0">
              <a:latin typeface="Arial"/>
              <a:cs typeface="Arial"/>
            </a:endParaRPr>
          </a:p>
          <a:p>
            <a:pPr marL="12700" marR="175895">
              <a:lnSpc>
                <a:spcPct val="125000"/>
              </a:lnSpc>
              <a:spcBef>
                <a:spcPts val="240"/>
              </a:spcBef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Бесплатный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доступ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к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исследованиям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маркетинговой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аналитике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от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крупнейшего исследовательского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холдинга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России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ПОИСК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ПАРТНЁРОВ</a:t>
            </a:r>
            <a:endParaRPr sz="2500" dirty="0">
              <a:latin typeface="Arial"/>
              <a:cs typeface="Arial"/>
            </a:endParaRPr>
          </a:p>
          <a:p>
            <a:pPr marL="12700" marR="229870">
              <a:lnSpc>
                <a:spcPct val="125000"/>
              </a:lnSpc>
              <a:spcBef>
                <a:spcPts val="409"/>
              </a:spcBef>
            </a:pP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Находите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новых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партнеров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заказчиков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по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всей 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России.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Размещайте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объявления на</a:t>
            </a:r>
            <a:r>
              <a:rPr sz="1850" spc="-2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бизнес-площадке,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которой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пользуются</a:t>
            </a:r>
            <a:r>
              <a:rPr sz="1850" spc="-3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180 000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2818" y="98672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33894" y="9867224"/>
            <a:ext cx="13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 smtClean="0">
                <a:solidFill>
                  <a:srgbClr val="2793E8"/>
                </a:solidFill>
                <a:latin typeface="Arial"/>
                <a:cs typeface="Arial"/>
              </a:rPr>
              <a:t>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869</Words>
  <Application>Microsoft Office PowerPoint</Application>
  <PresentationFormat>Произвольный</PresentationFormat>
  <Paragraphs>144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ОФИЦИАЛЬНЫЙ РЕСУРС ДЛЯ  РАЗВИТИЯ МАЛОГО БИЗНЕСА SMBN.RU</vt:lpstr>
      <vt:lpstr>ПЕРСОНАЛЬНЫЙ  ПОДБОР СЕРВИСОВ</vt:lpstr>
      <vt:lpstr>ГЕОМАРКЕТИНГОВАЯ  ПЛАТФОРМА</vt:lpstr>
      <vt:lpstr>Презентация PowerPoint</vt:lpstr>
      <vt:lpstr>ПОДДЕРЖКА  БИЗНЕСА</vt:lpstr>
      <vt:lpstr>УВЕЛИЧЕНИЕ  ПРОДАЖ</vt:lpstr>
      <vt:lpstr>БАЗА ЗНАНИЙ И</vt:lpstr>
      <vt:lpstr>СЕРВИСЫ НА  КАЖДЫЙ ДЕНЬ</vt:lpstr>
      <vt:lpstr>ПОДДЕРЖКА  СЕЛЬХОЗКООПЕРАЦИИ</vt:lpstr>
      <vt:lpstr>ОНЛАЙН-УСЛУГИ  </vt:lpstr>
      <vt:lpstr>МОБИЛЬНЫЕ  ПРИЛОЖЕНИЯ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бизнес-навигатора МСП</dc:title>
  <dc:creator>А</dc:creator>
  <cp:keywords>DADRkfzd-y0,BADHEPzgDAc</cp:keywords>
  <cp:lastModifiedBy>Смирнов Роман Владимирович</cp:lastModifiedBy>
  <cp:revision>46</cp:revision>
  <cp:lastPrinted>2019-12-02T15:07:11Z</cp:lastPrinted>
  <dcterms:created xsi:type="dcterms:W3CDTF">2019-03-05T09:42:45Z</dcterms:created>
  <dcterms:modified xsi:type="dcterms:W3CDTF">2019-12-02T15:28:04Z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2019-02-28T00:00:00Z</vt:filetime>
  </property>
  <property fmtid="{D5CDD505-2E9C-101B-9397-08002B2CF9AE}" pid="3" name="Creator">
    <vt:lpwstr>Canva</vt:lpwstr>
  </property>
  <property fmtid="{D5CDD505-2E9C-101B-9397-08002B2CF9AE}" pid="4" name="LastSaved">
    <vt:filetime>2019-03-05T00:00:00Z</vt:filetime>
  </property>
</Properties>
</file>